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 id="275" r:id="rId3"/>
    <p:sldId id="276" r:id="rId4"/>
    <p:sldId id="279" r:id="rId5"/>
    <p:sldId id="285" r:id="rId6"/>
    <p:sldId id="288" r:id="rId7"/>
    <p:sldId id="289" r:id="rId8"/>
    <p:sldId id="291" r:id="rId9"/>
    <p:sldId id="292" r:id="rId10"/>
    <p:sldId id="290" r:id="rId11"/>
    <p:sldId id="286" r:id="rId12"/>
    <p:sldId id="287" r:id="rId13"/>
    <p:sldId id="293" r:id="rId14"/>
    <p:sldId id="294" r:id="rId15"/>
    <p:sldId id="304" r:id="rId16"/>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815"/>
    <p:restoredTop sz="94635"/>
  </p:normalViewPr>
  <p:slideViewPr>
    <p:cSldViewPr snapToGrid="0" snapToObjects="1">
      <p:cViewPr varScale="1">
        <p:scale>
          <a:sx n="128" d="100"/>
          <a:sy n="128" d="100"/>
        </p:scale>
        <p:origin x="78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2.tiff>
</file>

<file path=ppt/media/image13.tiff>
</file>

<file path=ppt/media/image14.png>
</file>

<file path=ppt/media/image15.tiff>
</file>

<file path=ppt/media/image16.png>
</file>

<file path=ppt/media/image17.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_tradnl"/>
              <a:t>Clic para editar título</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a:t>Haga clic para modificar el estilo de subtítulo del patrón</a:t>
            </a:r>
          </a:p>
        </p:txBody>
      </p:sp>
      <p:sp>
        <p:nvSpPr>
          <p:cNvPr id="4" name="Marcador de fecha 3"/>
          <p:cNvSpPr>
            <a:spLocks noGrp="1"/>
          </p:cNvSpPr>
          <p:nvPr>
            <p:ph type="dt" sz="half" idx="10"/>
          </p:nvPr>
        </p:nvSpPr>
        <p:spPr/>
        <p:txBody>
          <a:bodyPr/>
          <a:lstStyle/>
          <a:p>
            <a:fld id="{3285C514-357D-3E47-981D-8B60DB3C8C0A}" type="datetimeFigureOut">
              <a:rPr lang="es-ES_tradnl" smtClean="0"/>
              <a:t>10/4/21</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1581799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3285C514-357D-3E47-981D-8B60DB3C8C0A}" type="datetimeFigureOut">
              <a:rPr lang="es-ES_tradnl" smtClean="0"/>
              <a:t>10/4/21</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77306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_tradnl"/>
              <a:t>Clic para editar título</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3285C514-357D-3E47-981D-8B60DB3C8C0A}" type="datetimeFigureOut">
              <a:rPr lang="es-ES_tradnl" smtClean="0"/>
              <a:t>10/4/21</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57243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idx="1"/>
          </p:nvPr>
        </p:nvSpPr>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3285C514-357D-3E47-981D-8B60DB3C8C0A}" type="datetimeFigureOut">
              <a:rPr lang="es-ES_tradnl" smtClean="0"/>
              <a:t>10/4/21</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1940728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3285C514-357D-3E47-981D-8B60DB3C8C0A}" type="datetimeFigureOut">
              <a:rPr lang="es-ES_tradnl" smtClean="0"/>
              <a:t>10/4/21</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1838638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sz="half" idx="1"/>
          </p:nvPr>
        </p:nvSpPr>
        <p:spPr>
          <a:xfrm>
            <a:off x="838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fecha 4"/>
          <p:cNvSpPr>
            <a:spLocks noGrp="1"/>
          </p:cNvSpPr>
          <p:nvPr>
            <p:ph type="dt" sz="half" idx="10"/>
          </p:nvPr>
        </p:nvSpPr>
        <p:spPr/>
        <p:txBody>
          <a:bodyPr/>
          <a:lstStyle/>
          <a:p>
            <a:fld id="{3285C514-357D-3E47-981D-8B60DB3C8C0A}" type="datetimeFigureOut">
              <a:rPr lang="es-ES_tradnl" smtClean="0"/>
              <a:t>10/4/21</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1855946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_tradnl"/>
              <a:t>Clic para editar título</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7" name="Marcador de fecha 6"/>
          <p:cNvSpPr>
            <a:spLocks noGrp="1"/>
          </p:cNvSpPr>
          <p:nvPr>
            <p:ph type="dt" sz="half" idx="10"/>
          </p:nvPr>
        </p:nvSpPr>
        <p:spPr/>
        <p:txBody>
          <a:bodyPr/>
          <a:lstStyle/>
          <a:p>
            <a:fld id="{3285C514-357D-3E47-981D-8B60DB3C8C0A}" type="datetimeFigureOut">
              <a:rPr lang="es-ES_tradnl" smtClean="0"/>
              <a:t>10/4/21</a:t>
            </a:fld>
            <a:endParaRPr lang="es-ES_tradnl"/>
          </a:p>
        </p:txBody>
      </p:sp>
      <p:sp>
        <p:nvSpPr>
          <p:cNvPr id="8" name="Marcador de pie de página 7"/>
          <p:cNvSpPr>
            <a:spLocks noGrp="1"/>
          </p:cNvSpPr>
          <p:nvPr>
            <p:ph type="ftr" sz="quarter" idx="11"/>
          </p:nvPr>
        </p:nvSpPr>
        <p:spPr/>
        <p:txBody>
          <a:bodyPr/>
          <a:lstStyle/>
          <a:p>
            <a:endParaRPr lang="es-ES_tradnl"/>
          </a:p>
        </p:txBody>
      </p:sp>
      <p:sp>
        <p:nvSpPr>
          <p:cNvPr id="9" name="Marcador de número de diapositiva 8"/>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6975755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fecha 2"/>
          <p:cNvSpPr>
            <a:spLocks noGrp="1"/>
          </p:cNvSpPr>
          <p:nvPr>
            <p:ph type="dt" sz="half" idx="10"/>
          </p:nvPr>
        </p:nvSpPr>
        <p:spPr/>
        <p:txBody>
          <a:bodyPr/>
          <a:lstStyle/>
          <a:p>
            <a:fld id="{3285C514-357D-3E47-981D-8B60DB3C8C0A}" type="datetimeFigureOut">
              <a:rPr lang="es-ES_tradnl" smtClean="0"/>
              <a:t>10/4/21</a:t>
            </a:fld>
            <a:endParaRPr lang="es-ES_tradnl"/>
          </a:p>
        </p:txBody>
      </p:sp>
      <p:sp>
        <p:nvSpPr>
          <p:cNvPr id="4" name="Marcador de pie de página 3"/>
          <p:cNvSpPr>
            <a:spLocks noGrp="1"/>
          </p:cNvSpPr>
          <p:nvPr>
            <p:ph type="ftr" sz="quarter" idx="11"/>
          </p:nvPr>
        </p:nvSpPr>
        <p:spPr/>
        <p:txBody>
          <a:bodyPr/>
          <a:lstStyle/>
          <a:p>
            <a:endParaRPr lang="es-ES_tradnl"/>
          </a:p>
        </p:txBody>
      </p:sp>
      <p:sp>
        <p:nvSpPr>
          <p:cNvPr id="5" name="Marcador de número de diapositiva 4"/>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1039745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3285C514-357D-3E47-981D-8B60DB3C8C0A}" type="datetimeFigureOut">
              <a:rPr lang="es-ES_tradnl" smtClean="0"/>
              <a:t>10/4/21</a:t>
            </a:fld>
            <a:endParaRPr lang="es-ES_tradnl"/>
          </a:p>
        </p:txBody>
      </p:sp>
      <p:sp>
        <p:nvSpPr>
          <p:cNvPr id="3" name="Marcador de pie de página 2"/>
          <p:cNvSpPr>
            <a:spLocks noGrp="1"/>
          </p:cNvSpPr>
          <p:nvPr>
            <p:ph type="ftr" sz="quarter" idx="11"/>
          </p:nvPr>
        </p:nvSpPr>
        <p:spPr/>
        <p:txBody>
          <a:bodyPr/>
          <a:lstStyle/>
          <a:p>
            <a:endParaRPr lang="es-ES_tradnl"/>
          </a:p>
        </p:txBody>
      </p:sp>
      <p:sp>
        <p:nvSpPr>
          <p:cNvPr id="4" name="Marcador de número de diapositiva 3"/>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932737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a:t>Clic para editar título</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3285C514-357D-3E47-981D-8B60DB3C8C0A}" type="datetimeFigureOut">
              <a:rPr lang="es-ES_tradnl" smtClean="0"/>
              <a:t>10/4/21</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2036997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a:t>Clic para editar título</a:t>
            </a:r>
          </a:p>
        </p:txBody>
      </p:sp>
      <p:sp>
        <p:nvSpPr>
          <p:cNvPr id="3" name="Marcador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3285C514-357D-3E47-981D-8B60DB3C8C0A}" type="datetimeFigureOut">
              <a:rPr lang="es-ES_tradnl" smtClean="0"/>
              <a:t>10/4/21</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638614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D7C036F6-82B0-2C45-8F5C-0647CBBAFC8D}"/>
              </a:ext>
            </a:extLst>
          </p:cNvPr>
          <p:cNvSpPr/>
          <p:nvPr userDrawn="1"/>
        </p:nvSpPr>
        <p:spPr>
          <a:xfrm>
            <a:off x="0" y="10476"/>
            <a:ext cx="12192000" cy="756936"/>
          </a:xfrm>
          <a:prstGeom prst="rect">
            <a:avLst/>
          </a:prstGeom>
          <a:solidFill>
            <a:srgbClr val="0073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 name="Marcador de título 1"/>
          <p:cNvSpPr>
            <a:spLocks noGrp="1"/>
          </p:cNvSpPr>
          <p:nvPr>
            <p:ph type="title"/>
          </p:nvPr>
        </p:nvSpPr>
        <p:spPr>
          <a:xfrm>
            <a:off x="838200" y="786733"/>
            <a:ext cx="10515600" cy="936613"/>
          </a:xfrm>
          <a:prstGeom prst="rect">
            <a:avLst/>
          </a:prstGeom>
        </p:spPr>
        <p:txBody>
          <a:bodyPr vert="horz" lIns="91440" tIns="45720" rIns="91440" bIns="45720" rtlCol="0" anchor="ctr">
            <a:normAutofit/>
          </a:bodyPr>
          <a:lstStyle/>
          <a:p>
            <a:r>
              <a:rPr lang="es-ES_tradnl"/>
              <a:t>Clic para editar título</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s-ES_tradnl" dirty="0"/>
              <a:t>2017</a:t>
            </a:r>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Ing. Fernando Bono</a:t>
            </a:r>
            <a:endParaRPr lang="es-ES_tradnl" dirty="0"/>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B49E51-456A-054F-A7BE-A56DFD43C17B}" type="slidenum">
              <a:rPr lang="es-ES_tradnl" smtClean="0"/>
              <a:t>‹Nº›</a:t>
            </a:fld>
            <a:endParaRPr lang="es-ES_tradnl"/>
          </a:p>
        </p:txBody>
      </p:sp>
      <p:pic>
        <p:nvPicPr>
          <p:cNvPr id="9" name="Imagen 8"/>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27000" y="24733"/>
            <a:ext cx="3367315" cy="680783"/>
          </a:xfrm>
          <a:prstGeom prst="rect">
            <a:avLst/>
          </a:prstGeom>
        </p:spPr>
      </p:pic>
    </p:spTree>
    <p:extLst>
      <p:ext uri="{BB962C8B-B14F-4D97-AF65-F5344CB8AC3E}">
        <p14:creationId xmlns:p14="http://schemas.microsoft.com/office/powerpoint/2010/main" val="17344871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kenhoward01.blogspot.com.ar/2008/06/three-little-pigs-in-uml.html"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bit.ly/2D6qZn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stretch>
            <a:fillRect/>
          </a:stretch>
        </p:blipFill>
        <p:spPr>
          <a:xfrm>
            <a:off x="-1" y="0"/>
            <a:ext cx="12192001" cy="6974957"/>
          </a:xfrm>
          <a:prstGeom prst="rect">
            <a:avLst/>
          </a:prstGeom>
        </p:spPr>
      </p:pic>
      <p:sp>
        <p:nvSpPr>
          <p:cNvPr id="13" name="Rectángulo 12">
            <a:extLst>
              <a:ext uri="{FF2B5EF4-FFF2-40B4-BE49-F238E27FC236}">
                <a16:creationId xmlns:a16="http://schemas.microsoft.com/office/drawing/2014/main" id="{44A6BF12-D99B-8145-A2AD-4C757EF2579E}"/>
              </a:ext>
            </a:extLst>
          </p:cNvPr>
          <p:cNvSpPr/>
          <p:nvPr/>
        </p:nvSpPr>
        <p:spPr>
          <a:xfrm>
            <a:off x="10982" y="0"/>
            <a:ext cx="12181018" cy="6470374"/>
          </a:xfrm>
          <a:prstGeom prst="rect">
            <a:avLst/>
          </a:prstGeom>
          <a:solidFill>
            <a:srgbClr val="0073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7551" y="5341011"/>
            <a:ext cx="4476895" cy="905111"/>
          </a:xfrm>
          <a:prstGeom prst="rect">
            <a:avLst/>
          </a:prstGeom>
        </p:spPr>
      </p:pic>
      <p:sp>
        <p:nvSpPr>
          <p:cNvPr id="6" name="CuadroTexto 5"/>
          <p:cNvSpPr txBox="1"/>
          <p:nvPr/>
        </p:nvSpPr>
        <p:spPr>
          <a:xfrm>
            <a:off x="3475854" y="1531442"/>
            <a:ext cx="5240281" cy="523220"/>
          </a:xfrm>
          <a:prstGeom prst="rect">
            <a:avLst/>
          </a:prstGeom>
          <a:noFill/>
        </p:spPr>
        <p:txBody>
          <a:bodyPr wrap="none" rtlCol="0">
            <a:spAutoFit/>
          </a:bodyPr>
          <a:lstStyle/>
          <a:p>
            <a:r>
              <a:rPr lang="es-ES_tradnl" sz="2800" b="1" dirty="0">
                <a:solidFill>
                  <a:schemeClr val="bg1"/>
                </a:solidFill>
              </a:rPr>
              <a:t>Modelación y Diseño de Sistemas</a:t>
            </a:r>
            <a:r>
              <a:rPr lang="es-ES_tradnl" sz="2800" b="1" dirty="0">
                <a:solidFill>
                  <a:schemeClr val="bg1"/>
                </a:solidFill>
                <a:effectLst/>
              </a:rPr>
              <a:t> </a:t>
            </a:r>
            <a:endParaRPr lang="es-ES_tradnl" sz="2800" b="1" dirty="0">
              <a:solidFill>
                <a:schemeClr val="bg1"/>
              </a:solidFill>
            </a:endParaRPr>
          </a:p>
        </p:txBody>
      </p:sp>
      <p:sp>
        <p:nvSpPr>
          <p:cNvPr id="7" name="CuadroTexto 6"/>
          <p:cNvSpPr txBox="1"/>
          <p:nvPr/>
        </p:nvSpPr>
        <p:spPr>
          <a:xfrm>
            <a:off x="2962253" y="2620543"/>
            <a:ext cx="6267485" cy="461665"/>
          </a:xfrm>
          <a:prstGeom prst="rect">
            <a:avLst/>
          </a:prstGeom>
          <a:noFill/>
        </p:spPr>
        <p:txBody>
          <a:bodyPr wrap="none" rtlCol="0">
            <a:spAutoFit/>
          </a:bodyPr>
          <a:lstStyle/>
          <a:p>
            <a:r>
              <a:rPr lang="es-ES_tradnl" sz="2400" b="1" dirty="0">
                <a:solidFill>
                  <a:schemeClr val="bg1"/>
                </a:solidFill>
              </a:rPr>
              <a:t>Analista Universitario de Sistemas Informáticos</a:t>
            </a:r>
            <a:r>
              <a:rPr lang="es-ES_tradnl" sz="2400" b="1" dirty="0">
                <a:solidFill>
                  <a:schemeClr val="bg1"/>
                </a:solidFill>
                <a:effectLst/>
              </a:rPr>
              <a:t> </a:t>
            </a:r>
            <a:endParaRPr lang="es-ES_tradnl" sz="2400" b="1" dirty="0">
              <a:solidFill>
                <a:schemeClr val="bg1"/>
              </a:solidFill>
            </a:endParaRPr>
          </a:p>
        </p:txBody>
      </p:sp>
      <p:sp>
        <p:nvSpPr>
          <p:cNvPr id="8" name="CuadroTexto 7"/>
          <p:cNvSpPr txBox="1"/>
          <p:nvPr/>
        </p:nvSpPr>
        <p:spPr>
          <a:xfrm>
            <a:off x="5187572" y="3974911"/>
            <a:ext cx="1816844" cy="338554"/>
          </a:xfrm>
          <a:prstGeom prst="rect">
            <a:avLst/>
          </a:prstGeom>
          <a:noFill/>
        </p:spPr>
        <p:txBody>
          <a:bodyPr wrap="none" rtlCol="0">
            <a:spAutoFit/>
          </a:bodyPr>
          <a:lstStyle/>
          <a:p>
            <a:r>
              <a:rPr lang="es-ES_tradnl" sz="1600" dirty="0">
                <a:solidFill>
                  <a:schemeClr val="bg1"/>
                </a:solidFill>
              </a:rPr>
              <a:t>Ing. Fernando Bono</a:t>
            </a:r>
          </a:p>
        </p:txBody>
      </p:sp>
      <p:sp>
        <p:nvSpPr>
          <p:cNvPr id="9" name="CuadroTexto 8"/>
          <p:cNvSpPr txBox="1"/>
          <p:nvPr/>
        </p:nvSpPr>
        <p:spPr>
          <a:xfrm>
            <a:off x="5769622" y="4843916"/>
            <a:ext cx="652743" cy="369332"/>
          </a:xfrm>
          <a:prstGeom prst="rect">
            <a:avLst/>
          </a:prstGeom>
          <a:noFill/>
        </p:spPr>
        <p:txBody>
          <a:bodyPr wrap="none" rtlCol="0">
            <a:spAutoFit/>
          </a:bodyPr>
          <a:lstStyle/>
          <a:p>
            <a:r>
              <a:rPr lang="es-ES_tradnl" b="1">
                <a:solidFill>
                  <a:schemeClr val="bg1"/>
                </a:solidFill>
              </a:rPr>
              <a:t>2021</a:t>
            </a:r>
            <a:endParaRPr lang="es-ES_tradnl" b="1" dirty="0">
              <a:solidFill>
                <a:schemeClr val="bg1"/>
              </a:solidFill>
            </a:endParaRPr>
          </a:p>
        </p:txBody>
      </p:sp>
    </p:spTree>
    <p:extLst>
      <p:ext uri="{BB962C8B-B14F-4D97-AF65-F5344CB8AC3E}">
        <p14:creationId xmlns:p14="http://schemas.microsoft.com/office/powerpoint/2010/main" val="229138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1723346"/>
            <a:ext cx="10617926" cy="4453617"/>
          </a:xfrm>
        </p:spPr>
        <p:txBody>
          <a:bodyPr>
            <a:normAutofit/>
          </a:bodyPr>
          <a:lstStyle/>
          <a:p>
            <a:pPr marL="457200" lvl="1" indent="0">
              <a:buNone/>
            </a:pPr>
            <a:r>
              <a:rPr lang="es-ES" b="1" dirty="0"/>
              <a:t>Características de los diagramas de Secuencia</a:t>
            </a:r>
          </a:p>
          <a:p>
            <a:pPr marL="457200" lvl="1" indent="0">
              <a:buNone/>
            </a:pPr>
            <a:endParaRPr lang="es-ES" dirty="0"/>
          </a:p>
          <a:p>
            <a:pPr marL="457200" lvl="1" indent="0" algn="just">
              <a:buNone/>
            </a:pPr>
            <a:r>
              <a:rPr lang="es-ES" dirty="0"/>
              <a:t>Los diagramas de secuencia se deben realizar uno por cada Caso de Uso (no para todos sino solamente los más críticos)</a:t>
            </a:r>
          </a:p>
          <a:p>
            <a:pPr marL="457200" lvl="1" indent="0" algn="just">
              <a:buNone/>
            </a:pPr>
            <a:endParaRPr lang="es-ES" dirty="0"/>
          </a:p>
          <a:p>
            <a:pPr marL="457200" lvl="1" indent="0" algn="just">
              <a:buNone/>
            </a:pPr>
            <a:r>
              <a:rPr lang="es-ES" dirty="0"/>
              <a:t>Permiten identificar los cuellos de Botella potenciales y poder así eliminarlos.</a:t>
            </a:r>
          </a:p>
          <a:p>
            <a:pPr marL="457200" lvl="1" indent="0" algn="just">
              <a:buNone/>
            </a:pPr>
            <a:endParaRPr lang="es-ES" dirty="0"/>
          </a:p>
          <a:p>
            <a:pPr marL="457200" lvl="1" indent="0" algn="just">
              <a:buNone/>
            </a:pPr>
            <a:r>
              <a:rPr lang="es-ES" dirty="0"/>
              <a:t>Es importante mantener los nombre de los métodos del diagrama de clase y que se correspondan con las descripciones de los Casos de uso.</a:t>
            </a:r>
          </a:p>
        </p:txBody>
      </p:sp>
      <p:sp>
        <p:nvSpPr>
          <p:cNvPr id="4" name="Rectángulo 3">
            <a:extLst>
              <a:ext uri="{FF2B5EF4-FFF2-40B4-BE49-F238E27FC236}">
                <a16:creationId xmlns:a16="http://schemas.microsoft.com/office/drawing/2014/main" id="{2FDB8D72-3167-F641-B741-6F19BFA86960}"/>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Diagrama de Secuencias</a:t>
            </a:r>
          </a:p>
        </p:txBody>
      </p:sp>
    </p:spTree>
    <p:extLst>
      <p:ext uri="{BB962C8B-B14F-4D97-AF65-F5344CB8AC3E}">
        <p14:creationId xmlns:p14="http://schemas.microsoft.com/office/powerpoint/2010/main" val="3125571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2700" b="1" dirty="0"/>
              <a:t>Ejemplo Los tres Cerditos</a:t>
            </a:r>
            <a:endParaRPr lang="es-ES_tradnl" sz="2700" dirty="0"/>
          </a:p>
        </p:txBody>
      </p:sp>
      <p:pic>
        <p:nvPicPr>
          <p:cNvPr id="5" name="Marcador de contenido 4"/>
          <p:cNvPicPr>
            <a:picLocks noGrp="1" noChangeAspect="1"/>
          </p:cNvPicPr>
          <p:nvPr>
            <p:ph idx="1"/>
          </p:nvPr>
        </p:nvPicPr>
        <p:blipFill>
          <a:blip r:embed="rId2"/>
          <a:stretch>
            <a:fillRect/>
          </a:stretch>
        </p:blipFill>
        <p:spPr>
          <a:xfrm>
            <a:off x="2911325" y="1877876"/>
            <a:ext cx="6369349" cy="4351338"/>
          </a:xfrm>
          <a:prstGeom prst="rect">
            <a:avLst/>
          </a:prstGeom>
        </p:spPr>
      </p:pic>
      <p:sp>
        <p:nvSpPr>
          <p:cNvPr id="10" name="CuadroTexto 9"/>
          <p:cNvSpPr txBox="1"/>
          <p:nvPr/>
        </p:nvSpPr>
        <p:spPr>
          <a:xfrm>
            <a:off x="838200" y="6488668"/>
            <a:ext cx="10879183" cy="369332"/>
          </a:xfrm>
          <a:prstGeom prst="rect">
            <a:avLst/>
          </a:prstGeom>
          <a:noFill/>
        </p:spPr>
        <p:txBody>
          <a:bodyPr wrap="square" rtlCol="0">
            <a:spAutoFit/>
          </a:bodyPr>
          <a:lstStyle/>
          <a:p>
            <a:r>
              <a:rPr lang="es-ES_tradnl" dirty="0"/>
              <a:t>Ken Howard </a:t>
            </a:r>
            <a:r>
              <a:rPr lang="es-ES" dirty="0"/>
              <a:t>- fuente (discontinua) : </a:t>
            </a:r>
            <a:r>
              <a:rPr lang="es-ES" dirty="0">
                <a:hlinkClick r:id="rId3"/>
              </a:rPr>
              <a:t>http://kenhoward01.blogspot.com.ar/2008/06/three-little-pigs-in-uml.html</a:t>
            </a:r>
            <a:r>
              <a:rPr lang="es-ES" dirty="0"/>
              <a:t> </a:t>
            </a:r>
            <a:r>
              <a:rPr lang="es-ES_tradnl" dirty="0"/>
              <a:t> </a:t>
            </a:r>
          </a:p>
        </p:txBody>
      </p:sp>
      <p:sp>
        <p:nvSpPr>
          <p:cNvPr id="6" name="Rectángulo 5">
            <a:extLst>
              <a:ext uri="{FF2B5EF4-FFF2-40B4-BE49-F238E27FC236}">
                <a16:creationId xmlns:a16="http://schemas.microsoft.com/office/drawing/2014/main" id="{0C682FA3-9D88-864B-9979-12A0784467AF}"/>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Diagrama de Secuencias</a:t>
            </a:r>
          </a:p>
        </p:txBody>
      </p:sp>
    </p:spTree>
    <p:extLst>
      <p:ext uri="{BB962C8B-B14F-4D97-AF65-F5344CB8AC3E}">
        <p14:creationId xmlns:p14="http://schemas.microsoft.com/office/powerpoint/2010/main" val="5350241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2700" b="1" dirty="0"/>
              <a:t>Los tres Cerditos</a:t>
            </a:r>
            <a:endParaRPr lang="es-ES_tradnl" sz="2700" dirty="0"/>
          </a:p>
        </p:txBody>
      </p:sp>
      <p:pic>
        <p:nvPicPr>
          <p:cNvPr id="4" name="Imagen 3"/>
          <p:cNvPicPr>
            <a:picLocks noChangeAspect="1"/>
          </p:cNvPicPr>
          <p:nvPr/>
        </p:nvPicPr>
        <p:blipFill>
          <a:blip r:embed="rId2"/>
          <a:stretch>
            <a:fillRect/>
          </a:stretch>
        </p:blipFill>
        <p:spPr>
          <a:xfrm>
            <a:off x="2103925" y="1814786"/>
            <a:ext cx="7484212" cy="4888880"/>
          </a:xfrm>
          <a:prstGeom prst="rect">
            <a:avLst/>
          </a:prstGeom>
        </p:spPr>
      </p:pic>
      <p:sp>
        <p:nvSpPr>
          <p:cNvPr id="5" name="Rectángulo 4">
            <a:extLst>
              <a:ext uri="{FF2B5EF4-FFF2-40B4-BE49-F238E27FC236}">
                <a16:creationId xmlns:a16="http://schemas.microsoft.com/office/drawing/2014/main" id="{407129E6-C22C-2E47-B9B5-F9FE8402C35D}"/>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Diagrama de Secuencias</a:t>
            </a:r>
          </a:p>
        </p:txBody>
      </p:sp>
    </p:spTree>
    <p:extLst>
      <p:ext uri="{BB962C8B-B14F-4D97-AF65-F5344CB8AC3E}">
        <p14:creationId xmlns:p14="http://schemas.microsoft.com/office/powerpoint/2010/main" val="3880975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87037" y="1365538"/>
            <a:ext cx="10617926" cy="4895818"/>
          </a:xfrm>
        </p:spPr>
        <p:txBody>
          <a:bodyPr>
            <a:normAutofit fontScale="92500" lnSpcReduction="10000"/>
          </a:bodyPr>
          <a:lstStyle/>
          <a:p>
            <a:pPr marL="457200" lvl="1" indent="0">
              <a:buNone/>
            </a:pPr>
            <a:r>
              <a:rPr lang="es-ES" u="sng" dirty="0"/>
              <a:t>Describir el diagrama de secuencia para el siguiente caso de Uso</a:t>
            </a:r>
          </a:p>
          <a:p>
            <a:pPr marL="457200" lvl="1" indent="0">
              <a:buNone/>
            </a:pPr>
            <a:r>
              <a:rPr lang="es-ES" b="1" dirty="0"/>
              <a:t>Nombre: </a:t>
            </a:r>
            <a:r>
              <a:rPr lang="es-ES" dirty="0" err="1"/>
              <a:t>Realizar_pedido</a:t>
            </a:r>
            <a:endParaRPr lang="es-ES" dirty="0"/>
          </a:p>
          <a:p>
            <a:pPr marL="457200" lvl="1" indent="0">
              <a:buNone/>
            </a:pPr>
            <a:r>
              <a:rPr lang="es-ES" b="1" dirty="0"/>
              <a:t>Actor:</a:t>
            </a:r>
            <a:r>
              <a:rPr lang="es-ES" dirty="0"/>
              <a:t> Cliente</a:t>
            </a:r>
          </a:p>
          <a:p>
            <a:pPr marL="457200" lvl="1" indent="0">
              <a:buNone/>
            </a:pPr>
            <a:r>
              <a:rPr lang="es-ES" b="1" dirty="0"/>
              <a:t>Precondiciones:</a:t>
            </a:r>
            <a:r>
              <a:rPr lang="es-ES" dirty="0"/>
              <a:t> Un cliente registrado en el sistema ha accedido correctamente al sistema</a:t>
            </a:r>
          </a:p>
          <a:p>
            <a:pPr marL="457200" lvl="1" indent="0">
              <a:buNone/>
            </a:pPr>
            <a:r>
              <a:rPr lang="es-ES" b="1" dirty="0"/>
              <a:t>Flujo Normal:</a:t>
            </a:r>
          </a:p>
          <a:p>
            <a:pPr lvl="1"/>
            <a:r>
              <a:rPr lang="es-ES" dirty="0"/>
              <a:t> El cliente solicita la realización de un pedido</a:t>
            </a:r>
          </a:p>
          <a:p>
            <a:pPr lvl="1"/>
            <a:r>
              <a:rPr lang="es-ES" dirty="0"/>
              <a:t> El sistema pedidos muestra al cliente un listado con los productos</a:t>
            </a:r>
          </a:p>
          <a:p>
            <a:pPr lvl="1"/>
            <a:r>
              <a:rPr lang="es-ES" dirty="0"/>
              <a:t> El cliente selecciona el producto que desea incluir en el pedido</a:t>
            </a:r>
          </a:p>
          <a:p>
            <a:pPr lvl="1"/>
            <a:r>
              <a:rPr lang="es-ES" dirty="0"/>
              <a:t> El sistema muestra la descripción y el precio del producto al cliente</a:t>
            </a:r>
          </a:p>
          <a:p>
            <a:pPr lvl="1"/>
            <a:r>
              <a:rPr lang="es-ES" dirty="0"/>
              <a:t> El cliente confirma la selección</a:t>
            </a:r>
          </a:p>
          <a:p>
            <a:pPr lvl="1"/>
            <a:r>
              <a:rPr lang="es-ES" dirty="0"/>
              <a:t> El sistema devuelve el id del pedido al usuario</a:t>
            </a:r>
          </a:p>
          <a:p>
            <a:pPr marL="457200" lvl="1" indent="0">
              <a:buNone/>
            </a:pPr>
            <a:endParaRPr lang="es-ES" dirty="0"/>
          </a:p>
          <a:p>
            <a:pPr marL="457200" lvl="1" indent="0">
              <a:buNone/>
            </a:pPr>
            <a:r>
              <a:rPr lang="es-ES" b="1" dirty="0"/>
              <a:t>Post-condiciones: </a:t>
            </a:r>
            <a:r>
              <a:rPr lang="es-ES" dirty="0"/>
              <a:t>Si el pedido no ha sido cancelado, es registrado en el sistema y confirmado al cliente </a:t>
            </a:r>
          </a:p>
        </p:txBody>
      </p:sp>
      <p:sp>
        <p:nvSpPr>
          <p:cNvPr id="4" name="Rectángulo 3">
            <a:extLst>
              <a:ext uri="{FF2B5EF4-FFF2-40B4-BE49-F238E27FC236}">
                <a16:creationId xmlns:a16="http://schemas.microsoft.com/office/drawing/2014/main" id="{416B0B8F-2C70-4D4D-BC82-6CD1D9169641}"/>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Diagrama de Secuencias</a:t>
            </a:r>
          </a:p>
        </p:txBody>
      </p:sp>
    </p:spTree>
    <p:extLst>
      <p:ext uri="{BB962C8B-B14F-4D97-AF65-F5344CB8AC3E}">
        <p14:creationId xmlns:p14="http://schemas.microsoft.com/office/powerpoint/2010/main" val="5057194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stretch>
            <a:fillRect/>
          </a:stretch>
        </p:blipFill>
        <p:spPr>
          <a:xfrm>
            <a:off x="736979" y="1723346"/>
            <a:ext cx="9161534" cy="4853034"/>
          </a:xfrm>
          <a:prstGeom prst="rect">
            <a:avLst/>
          </a:prstGeom>
        </p:spPr>
      </p:pic>
      <p:sp>
        <p:nvSpPr>
          <p:cNvPr id="4" name="Rectángulo 3">
            <a:extLst>
              <a:ext uri="{FF2B5EF4-FFF2-40B4-BE49-F238E27FC236}">
                <a16:creationId xmlns:a16="http://schemas.microsoft.com/office/drawing/2014/main" id="{8ACE8AB2-F06A-1547-8AE7-9A03880E1D56}"/>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CONTENIDO</a:t>
            </a:r>
          </a:p>
        </p:txBody>
      </p:sp>
    </p:spTree>
    <p:extLst>
      <p:ext uri="{BB962C8B-B14F-4D97-AF65-F5344CB8AC3E}">
        <p14:creationId xmlns:p14="http://schemas.microsoft.com/office/powerpoint/2010/main" val="2327014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dirty="0"/>
              <a:t>Preguntas</a:t>
            </a:r>
          </a:p>
        </p:txBody>
      </p:sp>
      <p:pic>
        <p:nvPicPr>
          <p:cNvPr id="4" name="Marcador de contenido 3"/>
          <p:cNvPicPr>
            <a:picLocks noGrp="1" noChangeAspect="1"/>
          </p:cNvPicPr>
          <p:nvPr>
            <p:ph idx="1"/>
          </p:nvPr>
        </p:nvPicPr>
        <p:blipFill>
          <a:blip r:embed="rId2"/>
          <a:stretch>
            <a:fillRect/>
          </a:stretch>
        </p:blipFill>
        <p:spPr>
          <a:xfrm>
            <a:off x="2829888" y="1825625"/>
            <a:ext cx="6532224" cy="4351338"/>
          </a:xfrm>
          <a:prstGeom prst="rect">
            <a:avLst/>
          </a:prstGeom>
        </p:spPr>
      </p:pic>
      <p:sp>
        <p:nvSpPr>
          <p:cNvPr id="3" name="CuadroTexto 2">
            <a:extLst>
              <a:ext uri="{FF2B5EF4-FFF2-40B4-BE49-F238E27FC236}">
                <a16:creationId xmlns:a16="http://schemas.microsoft.com/office/drawing/2014/main" id="{F73DEBCC-78B5-8E44-A205-DD493768CECB}"/>
              </a:ext>
            </a:extLst>
          </p:cNvPr>
          <p:cNvSpPr txBox="1"/>
          <p:nvPr/>
        </p:nvSpPr>
        <p:spPr>
          <a:xfrm>
            <a:off x="11459817" y="4025348"/>
            <a:ext cx="184731" cy="369332"/>
          </a:xfrm>
          <a:prstGeom prst="rect">
            <a:avLst/>
          </a:prstGeom>
          <a:noFill/>
        </p:spPr>
        <p:txBody>
          <a:bodyPr wrap="none" rtlCol="0">
            <a:spAutoFit/>
          </a:bodyPr>
          <a:lstStyle/>
          <a:p>
            <a:endParaRPr lang="es-AR"/>
          </a:p>
        </p:txBody>
      </p:sp>
    </p:spTree>
    <p:extLst>
      <p:ext uri="{BB962C8B-B14F-4D97-AF65-F5344CB8AC3E}">
        <p14:creationId xmlns:p14="http://schemas.microsoft.com/office/powerpoint/2010/main" val="209153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18322" y="1328668"/>
            <a:ext cx="10515600" cy="4351338"/>
          </a:xfrm>
        </p:spPr>
        <p:txBody>
          <a:bodyPr/>
          <a:lstStyle/>
          <a:p>
            <a:pPr marL="0" indent="0">
              <a:buNone/>
            </a:pPr>
            <a:endParaRPr lang="es-ES_tradnl" b="1" dirty="0"/>
          </a:p>
          <a:p>
            <a:pPr marL="0" indent="0">
              <a:buNone/>
            </a:pPr>
            <a:r>
              <a:rPr lang="es-ES_tradnl" b="1" dirty="0"/>
              <a:t>Nombre</a:t>
            </a:r>
            <a:r>
              <a:rPr lang="es-ES_tradnl" dirty="0"/>
              <a:t>: Fernando Bono</a:t>
            </a:r>
          </a:p>
          <a:p>
            <a:pPr marL="0" indent="0">
              <a:buNone/>
            </a:pPr>
            <a:r>
              <a:rPr lang="es-ES_tradnl" b="1" dirty="0"/>
              <a:t>Mail</a:t>
            </a:r>
            <a:r>
              <a:rPr lang="es-ES_tradnl" dirty="0"/>
              <a:t>: </a:t>
            </a:r>
            <a:r>
              <a:rPr lang="es-ES_tradnl" dirty="0" err="1"/>
              <a:t>Fernando.Bono@unc.edu.ar</a:t>
            </a:r>
            <a:endParaRPr lang="es-ES_tradnl" dirty="0"/>
          </a:p>
          <a:p>
            <a:pPr marL="0" indent="0">
              <a:buNone/>
            </a:pPr>
            <a:r>
              <a:rPr lang="es-ES_tradnl" b="1" dirty="0"/>
              <a:t>Celular</a:t>
            </a:r>
            <a:r>
              <a:rPr lang="es-ES_tradnl" dirty="0"/>
              <a:t>: +54 </a:t>
            </a:r>
            <a:r>
              <a:rPr lang="mr-IN" dirty="0"/>
              <a:t>–</a:t>
            </a:r>
            <a:r>
              <a:rPr lang="es-ES_tradnl" dirty="0"/>
              <a:t> 9351 </a:t>
            </a:r>
            <a:r>
              <a:rPr lang="mr-IN" dirty="0"/>
              <a:t>–</a:t>
            </a:r>
            <a:r>
              <a:rPr lang="es-ES_tradnl" dirty="0"/>
              <a:t> 5122902</a:t>
            </a:r>
          </a:p>
          <a:p>
            <a:pPr marL="0" indent="0">
              <a:buNone/>
            </a:pPr>
            <a:r>
              <a:rPr lang="es-ES_tradnl" b="1" dirty="0"/>
              <a:t>Skype</a:t>
            </a:r>
            <a:r>
              <a:rPr lang="es-ES_tradnl" dirty="0"/>
              <a:t>: </a:t>
            </a:r>
            <a:r>
              <a:rPr lang="es-ES_tradnl" dirty="0" err="1"/>
              <a:t>fer</a:t>
            </a:r>
            <a:r>
              <a:rPr lang="es-ES_tradnl" dirty="0"/>
              <a:t>-bono</a:t>
            </a:r>
          </a:p>
          <a:p>
            <a:pPr marL="0" indent="0">
              <a:buNone/>
            </a:pPr>
            <a:r>
              <a:rPr lang="es-ES_tradnl" b="1" dirty="0" err="1"/>
              <a:t>Whatsapp</a:t>
            </a:r>
            <a:r>
              <a:rPr lang="es-ES_tradnl" b="1" dirty="0"/>
              <a:t>: </a:t>
            </a:r>
            <a:r>
              <a:rPr lang="es-ES_tradnl" b="1" dirty="0">
                <a:hlinkClick r:id="rId2"/>
              </a:rPr>
              <a:t>http://bit.ly/2D6qZnM</a:t>
            </a:r>
            <a:r>
              <a:rPr lang="es-ES_tradnl" b="1" dirty="0"/>
              <a:t>  </a:t>
            </a:r>
            <a:r>
              <a:rPr lang="es-ES_tradnl" dirty="0"/>
              <a:t> </a:t>
            </a:r>
          </a:p>
          <a:p>
            <a:pPr marL="0" indent="0">
              <a:buNone/>
            </a:pPr>
            <a:r>
              <a:rPr lang="es-ES" b="1" dirty="0"/>
              <a:t> </a:t>
            </a:r>
            <a:endParaRPr lang="es-AR" b="1" dirty="0"/>
          </a:p>
          <a:p>
            <a:pPr marL="0" indent="0">
              <a:buNone/>
            </a:pPr>
            <a:endParaRPr lang="es-ES_tradnl" dirty="0"/>
          </a:p>
        </p:txBody>
      </p:sp>
      <p:pic>
        <p:nvPicPr>
          <p:cNvPr id="5" name="Imagen 4">
            <a:extLst>
              <a:ext uri="{FF2B5EF4-FFF2-40B4-BE49-F238E27FC236}">
                <a16:creationId xmlns:a16="http://schemas.microsoft.com/office/drawing/2014/main" id="{E3122EE5-20A0-1947-A929-82A6127E0814}"/>
              </a:ext>
            </a:extLst>
          </p:cNvPr>
          <p:cNvPicPr>
            <a:picLocks noChangeAspect="1"/>
          </p:cNvPicPr>
          <p:nvPr/>
        </p:nvPicPr>
        <p:blipFill>
          <a:blip r:embed="rId3"/>
          <a:stretch>
            <a:fillRect/>
          </a:stretch>
        </p:blipFill>
        <p:spPr>
          <a:xfrm>
            <a:off x="7146354" y="1778058"/>
            <a:ext cx="2991021" cy="2991021"/>
          </a:xfrm>
          <a:prstGeom prst="rect">
            <a:avLst/>
          </a:prstGeom>
        </p:spPr>
      </p:pic>
      <p:sp>
        <p:nvSpPr>
          <p:cNvPr id="6" name="Rectángulo 5">
            <a:extLst>
              <a:ext uri="{FF2B5EF4-FFF2-40B4-BE49-F238E27FC236}">
                <a16:creationId xmlns:a16="http://schemas.microsoft.com/office/drawing/2014/main" id="{983D63CE-74A8-E645-9FB8-05495A09AB1E}"/>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CONTACTO</a:t>
            </a:r>
          </a:p>
        </p:txBody>
      </p:sp>
    </p:spTree>
    <p:extLst>
      <p:ext uri="{BB962C8B-B14F-4D97-AF65-F5344CB8AC3E}">
        <p14:creationId xmlns:p14="http://schemas.microsoft.com/office/powerpoint/2010/main" val="19506416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689113" y="1129886"/>
            <a:ext cx="10515600" cy="4351338"/>
          </a:xfrm>
        </p:spPr>
        <p:txBody>
          <a:bodyPr>
            <a:normAutofit lnSpcReduction="10000"/>
          </a:bodyPr>
          <a:lstStyle/>
          <a:p>
            <a:r>
              <a:rPr lang="es-ES_tradnl" b="1" dirty="0"/>
              <a:t>Unidad I - Software: Visión general</a:t>
            </a:r>
          </a:p>
          <a:p>
            <a:pPr lvl="1"/>
            <a:r>
              <a:rPr lang="es-ES_tradnl" b="1" u="none" strike="noStrike" dirty="0">
                <a:effectLst/>
              </a:rPr>
              <a:t>Introducción</a:t>
            </a:r>
            <a:endParaRPr lang="es-ES_tradnl" u="none" strike="noStrike" dirty="0">
              <a:effectLst/>
            </a:endParaRPr>
          </a:p>
          <a:p>
            <a:pPr lvl="1"/>
            <a:endParaRPr lang="es-ES_tradnl" dirty="0"/>
          </a:p>
          <a:p>
            <a:r>
              <a:rPr lang="es-ES_tradnl" b="1" dirty="0"/>
              <a:t>Unidad II - Modelado de Software</a:t>
            </a:r>
          </a:p>
          <a:p>
            <a:pPr lvl="1"/>
            <a:r>
              <a:rPr lang="es-ES_tradnl" b="1" u="none" strike="noStrike" dirty="0">
                <a:effectLst/>
              </a:rPr>
              <a:t>Modelando casos de uso</a:t>
            </a:r>
          </a:p>
          <a:p>
            <a:pPr lvl="1"/>
            <a:r>
              <a:rPr lang="es-ES_tradnl" b="1" dirty="0"/>
              <a:t>Notación UML</a:t>
            </a:r>
            <a:r>
              <a:rPr lang="es-ES_tradnl" u="none" strike="noStrike" dirty="0">
                <a:effectLst/>
              </a:rPr>
              <a:t> </a:t>
            </a:r>
          </a:p>
          <a:p>
            <a:pPr lvl="1"/>
            <a:endParaRPr lang="es-ES_tradnl" dirty="0"/>
          </a:p>
          <a:p>
            <a:r>
              <a:rPr lang="es-ES_tradnl" b="1" dirty="0"/>
              <a:t>Unidad III - Proyectos, Metodologías y Marcos de Trabajo</a:t>
            </a:r>
          </a:p>
          <a:p>
            <a:pPr lvl="1"/>
            <a:r>
              <a:rPr lang="es-ES_tradnl" b="1" dirty="0"/>
              <a:t>Ciclo de Vida del Software</a:t>
            </a:r>
          </a:p>
          <a:p>
            <a:pPr lvl="1"/>
            <a:r>
              <a:rPr lang="es-ES_tradnl" b="1" dirty="0"/>
              <a:t>Diseño de Software y Conceptos de Arquitectura</a:t>
            </a:r>
          </a:p>
          <a:p>
            <a:pPr lvl="1"/>
            <a:r>
              <a:rPr lang="es-ES_tradnl" b="1" dirty="0"/>
              <a:t>Metodologías Ágiles</a:t>
            </a:r>
          </a:p>
          <a:p>
            <a:pPr lvl="1"/>
            <a:endParaRPr lang="es-ES_tradnl" b="1" dirty="0"/>
          </a:p>
          <a:p>
            <a:pPr lvl="1"/>
            <a:endParaRPr lang="es-ES_tradnl" dirty="0"/>
          </a:p>
        </p:txBody>
      </p:sp>
      <p:sp>
        <p:nvSpPr>
          <p:cNvPr id="9" name="Rectángulo 8">
            <a:extLst>
              <a:ext uri="{FF2B5EF4-FFF2-40B4-BE49-F238E27FC236}">
                <a16:creationId xmlns:a16="http://schemas.microsoft.com/office/drawing/2014/main" id="{1F10DD38-975C-4748-9FC4-840B2BECF7AD}"/>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CONTENIDO</a:t>
            </a:r>
          </a:p>
        </p:txBody>
      </p:sp>
    </p:spTree>
    <p:extLst>
      <p:ext uri="{BB962C8B-B14F-4D97-AF65-F5344CB8AC3E}">
        <p14:creationId xmlns:p14="http://schemas.microsoft.com/office/powerpoint/2010/main" val="1950571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689113" y="1129886"/>
            <a:ext cx="10515600" cy="4351338"/>
          </a:xfrm>
        </p:spPr>
        <p:txBody>
          <a:bodyPr>
            <a:normAutofit lnSpcReduction="10000"/>
          </a:bodyPr>
          <a:lstStyle/>
          <a:p>
            <a:r>
              <a:rPr lang="es-ES_tradnl" b="1" dirty="0"/>
              <a:t>Unidad I - Software: Visión general</a:t>
            </a:r>
          </a:p>
          <a:p>
            <a:pPr lvl="1"/>
            <a:r>
              <a:rPr lang="es-ES_tradnl" b="1" u="none" strike="noStrike" dirty="0">
                <a:effectLst/>
              </a:rPr>
              <a:t>Introducción</a:t>
            </a:r>
            <a:endParaRPr lang="es-ES_tradnl" u="none" strike="noStrike" dirty="0">
              <a:effectLst/>
            </a:endParaRPr>
          </a:p>
          <a:p>
            <a:pPr lvl="1"/>
            <a:endParaRPr lang="es-ES_tradnl" dirty="0"/>
          </a:p>
          <a:p>
            <a:r>
              <a:rPr lang="es-ES_tradnl" b="1" dirty="0"/>
              <a:t>Unidad II - Modelado de Software</a:t>
            </a:r>
          </a:p>
          <a:p>
            <a:pPr lvl="1"/>
            <a:r>
              <a:rPr lang="es-ES_tradnl" b="1" u="none" strike="noStrike" dirty="0">
                <a:effectLst/>
              </a:rPr>
              <a:t>Modelando casos de uso</a:t>
            </a:r>
          </a:p>
          <a:p>
            <a:pPr lvl="1"/>
            <a:r>
              <a:rPr lang="es-ES_tradnl" b="1" dirty="0"/>
              <a:t>Notación UML</a:t>
            </a:r>
            <a:r>
              <a:rPr lang="es-ES_tradnl" u="none" strike="noStrike" dirty="0">
                <a:effectLst/>
              </a:rPr>
              <a:t> </a:t>
            </a:r>
          </a:p>
          <a:p>
            <a:pPr lvl="1"/>
            <a:endParaRPr lang="es-ES_tradnl" dirty="0"/>
          </a:p>
          <a:p>
            <a:r>
              <a:rPr lang="es-ES_tradnl" b="1" dirty="0"/>
              <a:t>Unidad III - Proyectos, Metodologías y Marcos de Trabajo</a:t>
            </a:r>
          </a:p>
          <a:p>
            <a:pPr lvl="1"/>
            <a:r>
              <a:rPr lang="es-ES_tradnl" b="1" dirty="0"/>
              <a:t>Ciclo de Vida del Software</a:t>
            </a:r>
          </a:p>
          <a:p>
            <a:pPr lvl="1"/>
            <a:r>
              <a:rPr lang="es-ES_tradnl" b="1" dirty="0"/>
              <a:t>Diseño de Software y Conceptos de Arquitectura</a:t>
            </a:r>
          </a:p>
          <a:p>
            <a:pPr lvl="1"/>
            <a:r>
              <a:rPr lang="es-ES_tradnl" b="1" dirty="0"/>
              <a:t>Metodologías Ágiles</a:t>
            </a:r>
          </a:p>
          <a:p>
            <a:pPr lvl="1"/>
            <a:endParaRPr lang="es-ES_tradnl" b="1" dirty="0"/>
          </a:p>
          <a:p>
            <a:pPr lvl="1"/>
            <a:endParaRPr lang="es-ES_tradnl" dirty="0"/>
          </a:p>
        </p:txBody>
      </p:sp>
      <p:sp>
        <p:nvSpPr>
          <p:cNvPr id="9" name="Rectángulo 8">
            <a:extLst>
              <a:ext uri="{FF2B5EF4-FFF2-40B4-BE49-F238E27FC236}">
                <a16:creationId xmlns:a16="http://schemas.microsoft.com/office/drawing/2014/main" id="{1F10DD38-975C-4748-9FC4-840B2BECF7AD}"/>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CONTENIDO</a:t>
            </a:r>
          </a:p>
        </p:txBody>
      </p:sp>
    </p:spTree>
    <p:extLst>
      <p:ext uri="{BB962C8B-B14F-4D97-AF65-F5344CB8AC3E}">
        <p14:creationId xmlns:p14="http://schemas.microsoft.com/office/powerpoint/2010/main" val="985366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1191995"/>
            <a:ext cx="10515600" cy="4351338"/>
          </a:xfrm>
        </p:spPr>
        <p:txBody>
          <a:bodyPr/>
          <a:lstStyle/>
          <a:p>
            <a:pPr marL="914400" lvl="1" indent="-457200">
              <a:buFont typeface="+mj-lt"/>
              <a:buAutoNum type="arabicPeriod"/>
            </a:pPr>
            <a:endParaRPr lang="es-ES_tradnl" dirty="0"/>
          </a:p>
          <a:p>
            <a:r>
              <a:rPr lang="es-ES" dirty="0"/>
              <a:t>Los Diagrama de Secuencias muestran la forma que </a:t>
            </a:r>
            <a:r>
              <a:rPr lang="es-ES" b="1" dirty="0"/>
              <a:t>un grupo de objetos se comunican</a:t>
            </a:r>
            <a:r>
              <a:rPr lang="es-ES" dirty="0"/>
              <a:t> (interactúan) entre si a lo largo del </a:t>
            </a:r>
            <a:r>
              <a:rPr lang="es-ES" b="1" dirty="0"/>
              <a:t>tiempo</a:t>
            </a:r>
          </a:p>
          <a:p>
            <a:endParaRPr lang="es-ES" b="1" dirty="0"/>
          </a:p>
          <a:p>
            <a:endParaRPr lang="es-ES" b="1" dirty="0"/>
          </a:p>
          <a:p>
            <a:endParaRPr lang="es-ES" b="1" dirty="0"/>
          </a:p>
          <a:p>
            <a:endParaRPr lang="es-ES" b="1" dirty="0"/>
          </a:p>
          <a:p>
            <a:endParaRPr lang="es-ES" b="1" dirty="0"/>
          </a:p>
          <a:p>
            <a:r>
              <a:rPr lang="es-ES" dirty="0"/>
              <a:t>Un Diagrama de Secuencia consta de objetos, mensajes y una línea de vida del objeto representada por una línea vertical</a:t>
            </a:r>
          </a:p>
        </p:txBody>
      </p:sp>
      <p:pic>
        <p:nvPicPr>
          <p:cNvPr id="4" name="Imagen 3"/>
          <p:cNvPicPr>
            <a:picLocks noChangeAspect="1"/>
          </p:cNvPicPr>
          <p:nvPr/>
        </p:nvPicPr>
        <p:blipFill>
          <a:blip r:embed="rId2"/>
          <a:stretch>
            <a:fillRect/>
          </a:stretch>
        </p:blipFill>
        <p:spPr>
          <a:xfrm>
            <a:off x="2185306" y="2818491"/>
            <a:ext cx="1643743" cy="804385"/>
          </a:xfrm>
          <a:prstGeom prst="rect">
            <a:avLst/>
          </a:prstGeom>
        </p:spPr>
      </p:pic>
      <p:pic>
        <p:nvPicPr>
          <p:cNvPr id="6" name="Imagen 5"/>
          <p:cNvPicPr>
            <a:picLocks noChangeAspect="1"/>
          </p:cNvPicPr>
          <p:nvPr/>
        </p:nvPicPr>
        <p:blipFill>
          <a:blip r:embed="rId3"/>
          <a:stretch>
            <a:fillRect/>
          </a:stretch>
        </p:blipFill>
        <p:spPr>
          <a:xfrm>
            <a:off x="7524385" y="2818490"/>
            <a:ext cx="2242997" cy="804385"/>
          </a:xfrm>
          <a:prstGeom prst="rect">
            <a:avLst/>
          </a:prstGeom>
        </p:spPr>
      </p:pic>
      <p:pic>
        <p:nvPicPr>
          <p:cNvPr id="7" name="Imagen 6"/>
          <p:cNvPicPr>
            <a:picLocks noChangeAspect="1"/>
          </p:cNvPicPr>
          <p:nvPr/>
        </p:nvPicPr>
        <p:blipFill>
          <a:blip r:embed="rId4"/>
          <a:stretch>
            <a:fillRect/>
          </a:stretch>
        </p:blipFill>
        <p:spPr>
          <a:xfrm>
            <a:off x="4427211" y="2818490"/>
            <a:ext cx="2391231" cy="888172"/>
          </a:xfrm>
          <a:prstGeom prst="rect">
            <a:avLst/>
          </a:prstGeom>
        </p:spPr>
      </p:pic>
      <p:sp>
        <p:nvSpPr>
          <p:cNvPr id="9" name="CuadroTexto 8"/>
          <p:cNvSpPr txBox="1"/>
          <p:nvPr/>
        </p:nvSpPr>
        <p:spPr>
          <a:xfrm>
            <a:off x="1906443" y="4029105"/>
            <a:ext cx="7432766" cy="369332"/>
          </a:xfrm>
          <a:prstGeom prst="rect">
            <a:avLst/>
          </a:prstGeom>
          <a:solidFill>
            <a:schemeClr val="accent6">
              <a:lumMod val="20000"/>
              <a:lumOff val="80000"/>
            </a:schemeClr>
          </a:solidFill>
        </p:spPr>
        <p:txBody>
          <a:bodyPr wrap="square" rtlCol="0">
            <a:spAutoFit/>
          </a:bodyPr>
          <a:lstStyle/>
          <a:p>
            <a:pPr algn="ctr"/>
            <a:r>
              <a:rPr lang="es-ES_tradnl" dirty="0"/>
              <a:t>Es importante recordar la diferencia entre clase y objeto</a:t>
            </a:r>
          </a:p>
        </p:txBody>
      </p:sp>
      <p:sp>
        <p:nvSpPr>
          <p:cNvPr id="10" name="Rectángulo 9">
            <a:extLst>
              <a:ext uri="{FF2B5EF4-FFF2-40B4-BE49-F238E27FC236}">
                <a16:creationId xmlns:a16="http://schemas.microsoft.com/office/drawing/2014/main" id="{22380AA0-E5B9-AB40-84EB-505D768EC970}"/>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2400" dirty="0"/>
              <a:t>Diagrama de Secuencia</a:t>
            </a:r>
            <a:endParaRPr lang="es-AR" sz="2400" dirty="0"/>
          </a:p>
        </p:txBody>
      </p:sp>
    </p:spTree>
    <p:extLst>
      <p:ext uri="{BB962C8B-B14F-4D97-AF65-F5344CB8AC3E}">
        <p14:creationId xmlns:p14="http://schemas.microsoft.com/office/powerpoint/2010/main" val="2046840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1825625"/>
            <a:ext cx="7482840" cy="4351338"/>
          </a:xfrm>
        </p:spPr>
        <p:txBody>
          <a:bodyPr/>
          <a:lstStyle/>
          <a:p>
            <a:pPr marL="457200" lvl="1" indent="0">
              <a:buNone/>
            </a:pPr>
            <a:endParaRPr lang="es-ES" dirty="0"/>
          </a:p>
          <a:p>
            <a:pPr marL="457200" lvl="1" indent="0">
              <a:buNone/>
            </a:pPr>
            <a:r>
              <a:rPr lang="es-ES" b="1" dirty="0"/>
              <a:t>OBJETOS</a:t>
            </a:r>
          </a:p>
          <a:p>
            <a:pPr marL="457200" lvl="1" indent="0">
              <a:buNone/>
            </a:pPr>
            <a:r>
              <a:rPr lang="es-ES" dirty="0"/>
              <a:t>Los </a:t>
            </a:r>
            <a:r>
              <a:rPr lang="es-ES" b="1" dirty="0"/>
              <a:t>objetos</a:t>
            </a:r>
            <a:r>
              <a:rPr lang="es-ES" dirty="0"/>
              <a:t> se representan con una línea de puntos vertical que representa el la línea de vida del objeto. Con un rectángulo de encabezado con el nombre del objeto y su clase y rectángulos que aparecen sobre la línea de vida que denotan actividad del objeto.</a:t>
            </a:r>
            <a:endParaRPr lang="es-ES" b="1" dirty="0"/>
          </a:p>
        </p:txBody>
      </p:sp>
      <p:pic>
        <p:nvPicPr>
          <p:cNvPr id="5" name="Imagen 4"/>
          <p:cNvPicPr>
            <a:picLocks noChangeAspect="1"/>
          </p:cNvPicPr>
          <p:nvPr/>
        </p:nvPicPr>
        <p:blipFill>
          <a:blip r:embed="rId2"/>
          <a:stretch>
            <a:fillRect/>
          </a:stretch>
        </p:blipFill>
        <p:spPr>
          <a:xfrm>
            <a:off x="8718551" y="2064544"/>
            <a:ext cx="2984500" cy="3873500"/>
          </a:xfrm>
          <a:prstGeom prst="rect">
            <a:avLst/>
          </a:prstGeom>
        </p:spPr>
      </p:pic>
      <p:sp>
        <p:nvSpPr>
          <p:cNvPr id="6" name="Rectángulo 5">
            <a:extLst>
              <a:ext uri="{FF2B5EF4-FFF2-40B4-BE49-F238E27FC236}">
                <a16:creationId xmlns:a16="http://schemas.microsoft.com/office/drawing/2014/main" id="{AC0A3FC2-B363-6948-BD94-53A8178D1265}"/>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Diagrama de Secuencias - Componentes</a:t>
            </a:r>
          </a:p>
        </p:txBody>
      </p:sp>
    </p:spTree>
    <p:extLst>
      <p:ext uri="{BB962C8B-B14F-4D97-AF65-F5344CB8AC3E}">
        <p14:creationId xmlns:p14="http://schemas.microsoft.com/office/powerpoint/2010/main" val="857519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199" y="1723346"/>
            <a:ext cx="5849203" cy="4513681"/>
          </a:xfrm>
        </p:spPr>
        <p:txBody>
          <a:bodyPr/>
          <a:lstStyle/>
          <a:p>
            <a:pPr marL="457200" lvl="1" indent="0">
              <a:buNone/>
            </a:pPr>
            <a:r>
              <a:rPr lang="es-ES" b="1" dirty="0"/>
              <a:t>Mensajes</a:t>
            </a:r>
          </a:p>
          <a:p>
            <a:pPr marL="457200" lvl="1" indent="0">
              <a:buNone/>
            </a:pPr>
            <a:endParaRPr lang="es-ES" dirty="0"/>
          </a:p>
          <a:p>
            <a:pPr marL="457200" lvl="1" indent="0" algn="just">
              <a:buNone/>
            </a:pPr>
            <a:r>
              <a:rPr lang="es-ES" dirty="0"/>
              <a:t>Es una comunicación entre objetos que transmite información con la idea de ejecutar una acción. La representación de este mensaje es normalmente por una línea horizontal que nace desde el objeto que origina el mensaje y llega hasta el objeto al que se le envía. (Si un mensaje requiere de cierto tiempo para llegar a destino se dibuja diagonalmente)</a:t>
            </a:r>
            <a:endParaRPr lang="es-ES" b="1" dirty="0"/>
          </a:p>
        </p:txBody>
      </p:sp>
      <p:pic>
        <p:nvPicPr>
          <p:cNvPr id="7" name="Imagen 6"/>
          <p:cNvPicPr>
            <a:picLocks noChangeAspect="1"/>
          </p:cNvPicPr>
          <p:nvPr/>
        </p:nvPicPr>
        <p:blipFill>
          <a:blip r:embed="rId2"/>
          <a:stretch>
            <a:fillRect/>
          </a:stretch>
        </p:blipFill>
        <p:spPr>
          <a:xfrm>
            <a:off x="6426926" y="2142308"/>
            <a:ext cx="5337073" cy="3046911"/>
          </a:xfrm>
          <a:prstGeom prst="rect">
            <a:avLst/>
          </a:prstGeom>
        </p:spPr>
      </p:pic>
      <p:sp>
        <p:nvSpPr>
          <p:cNvPr id="5" name="Rectángulo 4">
            <a:extLst>
              <a:ext uri="{FF2B5EF4-FFF2-40B4-BE49-F238E27FC236}">
                <a16:creationId xmlns:a16="http://schemas.microsoft.com/office/drawing/2014/main" id="{A1FB3962-DA9D-BF4B-A222-6ED59333B0DA}"/>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Diagrama de Secuencias - Componentes</a:t>
            </a:r>
          </a:p>
        </p:txBody>
      </p:sp>
    </p:spTree>
    <p:extLst>
      <p:ext uri="{BB962C8B-B14F-4D97-AF65-F5344CB8AC3E}">
        <p14:creationId xmlns:p14="http://schemas.microsoft.com/office/powerpoint/2010/main" val="3111602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1723346"/>
            <a:ext cx="5588726" cy="4453617"/>
          </a:xfrm>
        </p:spPr>
        <p:txBody>
          <a:bodyPr>
            <a:normAutofit lnSpcReduction="10000"/>
          </a:bodyPr>
          <a:lstStyle/>
          <a:p>
            <a:pPr marL="457200" lvl="1" indent="0">
              <a:buNone/>
            </a:pPr>
            <a:r>
              <a:rPr lang="es-ES" b="1" dirty="0"/>
              <a:t>Mensajes</a:t>
            </a:r>
          </a:p>
          <a:p>
            <a:pPr marL="457200" lvl="1" indent="0">
              <a:buNone/>
            </a:pPr>
            <a:endParaRPr lang="es-ES" dirty="0"/>
          </a:p>
          <a:p>
            <a:pPr marL="457200" lvl="1" indent="0" algn="just">
              <a:buNone/>
            </a:pPr>
            <a:r>
              <a:rPr lang="es-ES" b="1" dirty="0"/>
              <a:t>Mensaje Simple</a:t>
            </a:r>
            <a:r>
              <a:rPr lang="es-ES" dirty="0"/>
              <a:t>: se envía el mensaje sin esperar ninguna respuesta</a:t>
            </a:r>
          </a:p>
          <a:p>
            <a:pPr marL="457200" lvl="1" indent="0" algn="just">
              <a:buNone/>
            </a:pPr>
            <a:endParaRPr lang="es-ES" dirty="0"/>
          </a:p>
          <a:p>
            <a:pPr marL="457200" lvl="1" indent="0" algn="just">
              <a:buNone/>
            </a:pPr>
            <a:r>
              <a:rPr lang="es-ES" b="1" dirty="0"/>
              <a:t>Mensaje </a:t>
            </a:r>
            <a:r>
              <a:rPr lang="es-ES" b="1" dirty="0" err="1"/>
              <a:t>Sincrono</a:t>
            </a:r>
            <a:r>
              <a:rPr lang="es-ES" dirty="0"/>
              <a:t>: Se envía el mensaje y se queda esperando a tener una respuesta al mismo</a:t>
            </a:r>
          </a:p>
          <a:p>
            <a:pPr marL="457200" lvl="1" indent="0" algn="just">
              <a:buNone/>
            </a:pPr>
            <a:endParaRPr lang="es-ES" dirty="0"/>
          </a:p>
          <a:p>
            <a:pPr marL="457200" lvl="1" indent="0" algn="just">
              <a:buNone/>
            </a:pPr>
            <a:r>
              <a:rPr lang="es-ES" b="1" dirty="0"/>
              <a:t>Mensaje </a:t>
            </a:r>
            <a:r>
              <a:rPr lang="es-ES" b="1" dirty="0" err="1"/>
              <a:t>Asincrono</a:t>
            </a:r>
            <a:r>
              <a:rPr lang="es-ES" dirty="0"/>
              <a:t>: se envía el mensaje y si bien se espera una respuesta no es en el mismo momento que se recibirá</a:t>
            </a:r>
          </a:p>
        </p:txBody>
      </p:sp>
      <p:pic>
        <p:nvPicPr>
          <p:cNvPr id="4" name="Imagen 3"/>
          <p:cNvPicPr>
            <a:picLocks noChangeAspect="1"/>
          </p:cNvPicPr>
          <p:nvPr/>
        </p:nvPicPr>
        <p:blipFill>
          <a:blip r:embed="rId2"/>
          <a:stretch>
            <a:fillRect/>
          </a:stretch>
        </p:blipFill>
        <p:spPr>
          <a:xfrm>
            <a:off x="7690213" y="2518228"/>
            <a:ext cx="2400300" cy="254000"/>
          </a:xfrm>
          <a:prstGeom prst="rect">
            <a:avLst/>
          </a:prstGeom>
        </p:spPr>
      </p:pic>
      <p:pic>
        <p:nvPicPr>
          <p:cNvPr id="5" name="Imagen 4"/>
          <p:cNvPicPr>
            <a:picLocks noChangeAspect="1"/>
          </p:cNvPicPr>
          <p:nvPr/>
        </p:nvPicPr>
        <p:blipFill>
          <a:blip r:embed="rId3"/>
          <a:stretch>
            <a:fillRect/>
          </a:stretch>
        </p:blipFill>
        <p:spPr>
          <a:xfrm>
            <a:off x="7690213" y="3402010"/>
            <a:ext cx="2400300" cy="330200"/>
          </a:xfrm>
          <a:prstGeom prst="rect">
            <a:avLst/>
          </a:prstGeom>
        </p:spPr>
      </p:pic>
      <p:pic>
        <p:nvPicPr>
          <p:cNvPr id="6" name="Imagen 5"/>
          <p:cNvPicPr>
            <a:picLocks noChangeAspect="1"/>
          </p:cNvPicPr>
          <p:nvPr/>
        </p:nvPicPr>
        <p:blipFill>
          <a:blip r:embed="rId4"/>
          <a:stretch>
            <a:fillRect/>
          </a:stretch>
        </p:blipFill>
        <p:spPr>
          <a:xfrm>
            <a:off x="7690213" y="5169626"/>
            <a:ext cx="2197100" cy="228600"/>
          </a:xfrm>
          <a:prstGeom prst="rect">
            <a:avLst/>
          </a:prstGeom>
        </p:spPr>
      </p:pic>
      <p:sp>
        <p:nvSpPr>
          <p:cNvPr id="7" name="Rectángulo 6">
            <a:extLst>
              <a:ext uri="{FF2B5EF4-FFF2-40B4-BE49-F238E27FC236}">
                <a16:creationId xmlns:a16="http://schemas.microsoft.com/office/drawing/2014/main" id="{E2D241B1-E4FD-A04A-880C-0272CECB5CA7}"/>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Diagrama de Secuencias - Componentes</a:t>
            </a:r>
          </a:p>
        </p:txBody>
      </p:sp>
    </p:spTree>
    <p:extLst>
      <p:ext uri="{BB962C8B-B14F-4D97-AF65-F5344CB8AC3E}">
        <p14:creationId xmlns:p14="http://schemas.microsoft.com/office/powerpoint/2010/main" val="1800322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199" y="1723346"/>
            <a:ext cx="6037035" cy="4453617"/>
          </a:xfrm>
        </p:spPr>
        <p:txBody>
          <a:bodyPr>
            <a:normAutofit/>
          </a:bodyPr>
          <a:lstStyle/>
          <a:p>
            <a:pPr marL="457200" lvl="1" indent="0">
              <a:buNone/>
            </a:pPr>
            <a:r>
              <a:rPr lang="es-ES" b="1" dirty="0"/>
              <a:t>Marco de Interacción</a:t>
            </a:r>
          </a:p>
          <a:p>
            <a:pPr marL="457200" lvl="1" indent="0">
              <a:buNone/>
            </a:pPr>
            <a:r>
              <a:rPr lang="es-ES" dirty="0"/>
              <a:t>Existen diferentes opciones de Ejecución</a:t>
            </a:r>
          </a:p>
          <a:p>
            <a:pPr marL="457200" lvl="1" indent="0">
              <a:buNone/>
            </a:pPr>
            <a:endParaRPr lang="es-ES" dirty="0"/>
          </a:p>
          <a:p>
            <a:pPr lvl="1"/>
            <a:r>
              <a:rPr lang="es-ES" dirty="0"/>
              <a:t>Ejecución Opcional (</a:t>
            </a:r>
            <a:r>
              <a:rPr lang="es-ES" dirty="0" err="1"/>
              <a:t>opt</a:t>
            </a:r>
            <a:r>
              <a:rPr lang="es-ES" dirty="0"/>
              <a:t>)</a:t>
            </a:r>
          </a:p>
          <a:p>
            <a:pPr lvl="1"/>
            <a:r>
              <a:rPr lang="es-ES" dirty="0"/>
              <a:t>Ejecución Iterativa o Bucle (</a:t>
            </a:r>
            <a:r>
              <a:rPr lang="es-ES" dirty="0" err="1"/>
              <a:t>Loop</a:t>
            </a:r>
            <a:r>
              <a:rPr lang="es-ES" dirty="0"/>
              <a:t>)</a:t>
            </a:r>
          </a:p>
          <a:p>
            <a:pPr lvl="1"/>
            <a:r>
              <a:rPr lang="es-ES" dirty="0"/>
              <a:t>Ejecución condicional (</a:t>
            </a:r>
            <a:r>
              <a:rPr lang="es-ES" dirty="0" err="1"/>
              <a:t>cond</a:t>
            </a:r>
            <a:r>
              <a:rPr lang="es-ES" dirty="0"/>
              <a:t>)</a:t>
            </a:r>
          </a:p>
          <a:p>
            <a:pPr lvl="1"/>
            <a:r>
              <a:rPr lang="es-ES" dirty="0"/>
              <a:t>Ejecución paralela (par)</a:t>
            </a:r>
          </a:p>
          <a:p>
            <a:pPr lvl="1"/>
            <a:r>
              <a:rPr lang="es-ES" dirty="0"/>
              <a:t>Ejecución de Corte (break)</a:t>
            </a:r>
          </a:p>
        </p:txBody>
      </p:sp>
      <p:pic>
        <p:nvPicPr>
          <p:cNvPr id="4" name="Imagen 3"/>
          <p:cNvPicPr>
            <a:picLocks noChangeAspect="1"/>
          </p:cNvPicPr>
          <p:nvPr/>
        </p:nvPicPr>
        <p:blipFill>
          <a:blip r:embed="rId2"/>
          <a:stretch>
            <a:fillRect/>
          </a:stretch>
        </p:blipFill>
        <p:spPr>
          <a:xfrm>
            <a:off x="6998064" y="2273754"/>
            <a:ext cx="3467100" cy="3352800"/>
          </a:xfrm>
          <a:prstGeom prst="rect">
            <a:avLst/>
          </a:prstGeom>
        </p:spPr>
      </p:pic>
      <p:pic>
        <p:nvPicPr>
          <p:cNvPr id="5" name="Imagen 4"/>
          <p:cNvPicPr>
            <a:picLocks noChangeAspect="1"/>
          </p:cNvPicPr>
          <p:nvPr/>
        </p:nvPicPr>
        <p:blipFill>
          <a:blip r:embed="rId3"/>
          <a:stretch>
            <a:fillRect/>
          </a:stretch>
        </p:blipFill>
        <p:spPr>
          <a:xfrm>
            <a:off x="6502975" y="1187910"/>
            <a:ext cx="5569529" cy="5670090"/>
          </a:xfrm>
          <a:prstGeom prst="rect">
            <a:avLst/>
          </a:prstGeom>
        </p:spPr>
      </p:pic>
      <p:sp>
        <p:nvSpPr>
          <p:cNvPr id="6" name="Rectángulo 5">
            <a:extLst>
              <a:ext uri="{FF2B5EF4-FFF2-40B4-BE49-F238E27FC236}">
                <a16:creationId xmlns:a16="http://schemas.microsoft.com/office/drawing/2014/main" id="{09869E79-9389-CB48-B62E-32E55F8984E8}"/>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Diagrama de Secuencias</a:t>
            </a:r>
          </a:p>
        </p:txBody>
      </p:sp>
    </p:spTree>
    <p:extLst>
      <p:ext uri="{BB962C8B-B14F-4D97-AF65-F5344CB8AC3E}">
        <p14:creationId xmlns:p14="http://schemas.microsoft.com/office/powerpoint/2010/main" val="3667818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1053</TotalTime>
  <Words>644</Words>
  <Application>Microsoft Macintosh PowerPoint</Application>
  <PresentationFormat>Panorámica</PresentationFormat>
  <Paragraphs>100</Paragraphs>
  <Slides>15</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15</vt:i4>
      </vt:variant>
    </vt:vector>
  </HeadingPairs>
  <TitlesOfParts>
    <vt:vector size="19" baseType="lpstr">
      <vt:lpstr>Arial</vt:lpstr>
      <vt:lpstr>Calibri</vt:lpstr>
      <vt:lpstr>Calibri Light</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Ejemplo Los tres Cerditos</vt:lpstr>
      <vt:lpstr>Los tres Cerditos</vt:lpstr>
      <vt:lpstr>Presentación de PowerPoint</vt:lpstr>
      <vt:lpstr>Presentación de PowerPoint</vt:lpstr>
      <vt:lpstr>Preguntas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Fernando Bono</dc:creator>
  <cp:lastModifiedBy>Fernando Bono</cp:lastModifiedBy>
  <cp:revision>45</cp:revision>
  <dcterms:created xsi:type="dcterms:W3CDTF">2017-05-10T20:16:52Z</dcterms:created>
  <dcterms:modified xsi:type="dcterms:W3CDTF">2021-04-10T22:38:21Z</dcterms:modified>
</cp:coreProperties>
</file>

<file path=docProps/thumbnail.jpeg>
</file>